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1020" r:id="rId2"/>
    <p:sldId id="1258" r:id="rId3"/>
    <p:sldId id="1279" r:id="rId4"/>
    <p:sldId id="1280" r:id="rId5"/>
    <p:sldId id="1281" r:id="rId6"/>
    <p:sldId id="1285" r:id="rId7"/>
    <p:sldId id="1234" r:id="rId8"/>
    <p:sldId id="1287" r:id="rId9"/>
    <p:sldId id="1237" r:id="rId10"/>
    <p:sldId id="1286" r:id="rId11"/>
    <p:sldId id="1288" r:id="rId12"/>
    <p:sldId id="1290" r:id="rId13"/>
    <p:sldId id="1291" r:id="rId14"/>
    <p:sldId id="1292" r:id="rId15"/>
    <p:sldId id="1309" r:id="rId16"/>
    <p:sldId id="1294" r:id="rId17"/>
    <p:sldId id="1295" r:id="rId18"/>
    <p:sldId id="1310" r:id="rId19"/>
    <p:sldId id="1296" r:id="rId20"/>
    <p:sldId id="1298" r:id="rId21"/>
    <p:sldId id="1299" r:id="rId22"/>
    <p:sldId id="1300" r:id="rId23"/>
    <p:sldId id="1301" r:id="rId24"/>
    <p:sldId id="130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062"/>
  </p:normalViewPr>
  <p:slideViewPr>
    <p:cSldViewPr snapToGrid="0" snapToObjects="1">
      <p:cViewPr varScale="1">
        <p:scale>
          <a:sx n="108" d="100"/>
          <a:sy n="108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16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28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3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5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5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18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I make a histogram of Games.sim, will it be a sampling distribution?</a:t>
            </a:r>
          </a:p>
          <a:p>
            <a:r>
              <a:rPr lang="en-US"/>
              <a:t>https://www.polleverywhere.com/multiple_choice_polls/StqhrYPtAsjSMUf3zVff1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37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07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the mean of this sampling distribution tell us the mean of the DGP?</a:t>
            </a:r>
          </a:p>
          <a:p>
            <a:r>
              <a:rPr lang="en-US"/>
              <a:t>https://www.polleverywhere.com/multiple_choice_polls/efdSSThb9mouQsXf0KZUr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8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3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62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7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30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7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55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7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3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5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3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4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A681-611D-134C-BB26-06F6169D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ways of creating 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C7C2A-C992-7B4A-A0F9-3C7CA5CF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  <a:p>
            <a:r>
              <a:rPr lang="en-US" dirty="0"/>
              <a:t>Randomization</a:t>
            </a:r>
          </a:p>
          <a:p>
            <a:r>
              <a:rPr lang="en-US" dirty="0"/>
              <a:t>Bootstrapping</a:t>
            </a:r>
          </a:p>
          <a:p>
            <a:r>
              <a:rPr lang="en-US" dirty="0"/>
              <a:t>Mathematical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000" b="1" dirty="0">
                <a:solidFill>
                  <a:schemeClr val="accent1"/>
                </a:solidFill>
              </a:rPr>
              <a:t>Let’s use simulation to answer this question.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55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334" y="587749"/>
                <a:ext cx="3428805" cy="23723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4" y="587749"/>
                <a:ext cx="3428805" cy="2372381"/>
              </a:xfrm>
              <a:prstGeom prst="rect">
                <a:avLst/>
              </a:prstGeom>
              <a:blipFill>
                <a:blip r:embed="rId4"/>
                <a:stretch>
                  <a:fillRect l="-4059" t="-4787" r="-6642" b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1B8B53-A096-A74B-A10C-6DC16C350E28}"/>
                  </a:ext>
                </a:extLst>
              </p:cNvPr>
              <p:cNvSpPr txBox="1"/>
              <p:nvPr/>
            </p:nvSpPr>
            <p:spPr>
              <a:xfrm>
                <a:off x="1033670" y="1900467"/>
                <a:ext cx="15534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accent1"/>
                    </a:solidFill>
                  </a:rPr>
                  <a:t> =1.9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1B8B53-A096-A74B-A10C-6DC16C350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70" y="1900467"/>
                <a:ext cx="1553439" cy="584775"/>
              </a:xfrm>
              <a:prstGeom prst="rect">
                <a:avLst/>
              </a:prstGeom>
              <a:blipFill>
                <a:blip r:embed="rId5"/>
                <a:stretch>
                  <a:fillRect l="-2419" t="-12766" r="-806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F5E9BC7-1E2C-C945-92F3-15880042A6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386" y="3632840"/>
                <a:ext cx="7940997" cy="23723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1"/>
                    </a:solidFill>
                  </a:rPr>
                  <a:t>To simulate: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N=80, 40 in each group</a:t>
                </a: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Assume sample came from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accent1"/>
                    </a:solidFill>
                  </a:rPr>
                  <a:t>Normal DGP; mean= Grand Mean; SD=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2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AF5E9BC7-1E2C-C945-92F3-15880042A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86" y="3632840"/>
                <a:ext cx="7940997" cy="2372381"/>
              </a:xfrm>
              <a:prstGeom prst="rect">
                <a:avLst/>
              </a:prstGeom>
              <a:blipFill>
                <a:blip r:embed="rId6"/>
                <a:stretch>
                  <a:fillRect l="-1754" t="-4787" b="-3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8F9F-6836-944E-A2B5-500CB8D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Distribution of Games: Assume Normal?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758A5-8AC4-6441-A33E-DC6B162DE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573" y="1449317"/>
            <a:ext cx="6760853" cy="54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8F9F-6836-944E-A2B5-500CB8DE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Distribution of Games: Assume Normal?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94072-5BA6-2D42-94E3-A1B59FDB7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531663"/>
            <a:ext cx="8191500" cy="466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3B363-5B29-A74C-B0FB-8D6B6AA0FB07}"/>
              </a:ext>
            </a:extLst>
          </p:cNvPr>
          <p:cNvSpPr txBox="1"/>
          <p:nvPr/>
        </p:nvSpPr>
        <p:spPr>
          <a:xfrm>
            <a:off x="5564734" y="1690689"/>
            <a:ext cx="2950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M=3.83; SD=1.52</a:t>
            </a:r>
          </a:p>
        </p:txBody>
      </p:sp>
    </p:spTree>
    <p:extLst>
      <p:ext uri="{BB962C8B-B14F-4D97-AF65-F5344CB8AC3E}">
        <p14:creationId xmlns:p14="http://schemas.microsoft.com/office/powerpoint/2010/main" val="299613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29F-5093-A349-AF85-08136CD7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Simulate a single random 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F6831-416A-4B4E-864D-8A8F33EC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98" y="1372637"/>
            <a:ext cx="8572500" cy="35687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D61E999-AF37-2042-8850-AC4624566538}"/>
              </a:ext>
            </a:extLst>
          </p:cNvPr>
          <p:cNvSpPr txBox="1">
            <a:spLocks/>
          </p:cNvSpPr>
          <p:nvPr/>
        </p:nvSpPr>
        <p:spPr>
          <a:xfrm>
            <a:off x="424898" y="5079448"/>
            <a:ext cx="69695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If I make a histogram of </a:t>
            </a:r>
            <a:r>
              <a:rPr lang="en-US" sz="3600" dirty="0" err="1">
                <a:solidFill>
                  <a:schemeClr val="accent2"/>
                </a:solidFill>
              </a:rPr>
              <a:t>Games.sim</a:t>
            </a:r>
            <a:r>
              <a:rPr lang="en-US" sz="3600" dirty="0">
                <a:solidFill>
                  <a:schemeClr val="accent2"/>
                </a:solidFill>
              </a:rPr>
              <a:t>, will it be a sampling distribution?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A3764-7DF3-E849-A54D-E10A4EA55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492" y="5500929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91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3121-668C-5F4F-9B19-DD22673FB0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B9353-7777-CA43-AADC-6071D05811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StqhrYPtAsjSMUf3zVff1">
            <a:extLst>
              <a:ext uri="{FF2B5EF4-FFF2-40B4-BE49-F238E27FC236}">
                <a16:creationId xmlns:a16="http://schemas.microsoft.com/office/drawing/2014/main" id="{9E21FFBC-68C9-C44B-8C7F-336E1D1E0E0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4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67F7C-B2F5-164E-923F-0D221780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22" y="252137"/>
            <a:ext cx="6399355" cy="6353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1FCCB3-EAD6-B344-AA24-85F8696F1523}"/>
                  </a:ext>
                </a:extLst>
              </p:cNvPr>
              <p:cNvSpPr/>
              <p:nvPr/>
            </p:nvSpPr>
            <p:spPr>
              <a:xfrm>
                <a:off x="570564" y="4939748"/>
                <a:ext cx="80175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1FCCB3-EAD6-B344-AA24-85F8696F1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64" y="4939748"/>
                <a:ext cx="801758" cy="64633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B47260-EDCB-9E4F-873C-3EEBDC4AA061}"/>
              </a:ext>
            </a:extLst>
          </p:cNvPr>
          <p:cNvCxnSpPr>
            <a:cxnSpLocks/>
          </p:cNvCxnSpPr>
          <p:nvPr/>
        </p:nvCxnSpPr>
        <p:spPr>
          <a:xfrm flipV="1">
            <a:off x="1372322" y="4512365"/>
            <a:ext cx="3199677" cy="7505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30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Simulate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  <a:blipFill>
                <a:blip r:embed="rId3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325738-0364-8249-A5FA-8060B4F00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67" y="1485625"/>
            <a:ext cx="8132466" cy="252978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333CF3-E751-064B-A4F1-EBF35A886AA9}"/>
              </a:ext>
            </a:extLst>
          </p:cNvPr>
          <p:cNvSpPr txBox="1">
            <a:spLocks/>
          </p:cNvSpPr>
          <p:nvPr/>
        </p:nvSpPr>
        <p:spPr>
          <a:xfrm>
            <a:off x="505767" y="4266507"/>
            <a:ext cx="7886700" cy="2035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Discuss: What will be the shape of this sampling distribution? What will be center? What will be the spread?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r>
              <a:rPr lang="en-US" sz="3600" dirty="0">
                <a:solidFill>
                  <a:schemeClr val="accent1"/>
                </a:solidFill>
              </a:rPr>
              <a:t>Will the mean of this sampling distribution tell us the mean of the DGP?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06E9C-6394-C140-B5CC-63EAE403F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5819844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3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F43C-876D-4B4C-842E-EECAF1220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2D38B-A8E6-6F45-8F41-66058EBA4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fdSSThb9mouQsXf0KZUr">
            <a:extLst>
              <a:ext uri="{FF2B5EF4-FFF2-40B4-BE49-F238E27FC236}">
                <a16:creationId xmlns:a16="http://schemas.microsoft.com/office/drawing/2014/main" id="{5CE9C7C2-C19D-464F-9FA5-5E9922F50B5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6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Simulate 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91037"/>
                <a:ext cx="7886700" cy="1325563"/>
              </a:xfrm>
              <a:blipFill>
                <a:blip r:embed="rId3"/>
                <a:stretch>
                  <a:fillRect l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58" y="1234526"/>
            <a:ext cx="6788283" cy="55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7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Sampling Distributions to Confidence Intervals</a:t>
            </a:r>
            <a:br>
              <a:rPr lang="en-US" sz="5400" dirty="0"/>
            </a:br>
            <a:r>
              <a:rPr lang="en-US" sz="5400" dirty="0"/>
              <a:t>(continued)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229220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29F-5093-A349-AF85-08136CD7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9390"/>
            <a:ext cx="7886700" cy="2031349"/>
          </a:xfrm>
        </p:spPr>
        <p:txBody>
          <a:bodyPr>
            <a:normAutofit/>
          </a:bodyPr>
          <a:lstStyle/>
          <a:p>
            <a:r>
              <a:rPr lang="en-US" sz="3600" dirty="0"/>
              <a:t>Why did we make this sampling distribution? What question were we trying to answer?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15"/>
          <a:stretch/>
        </p:blipFill>
        <p:spPr>
          <a:xfrm>
            <a:off x="628650" y="2170739"/>
            <a:ext cx="7532909" cy="45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8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2251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2579263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2275454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2275454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3187602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3187602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4321683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5239362"/>
            <a:ext cx="1021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5174609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352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C87729F-5093-A349-AF85-08136CD7FF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9390"/>
                <a:ext cx="7886700" cy="2031349"/>
              </a:xfrm>
              <a:blipFill>
                <a:blip r:embed="rId3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E5D648A-4B2E-F143-A735-F26D69DE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15"/>
          <a:stretch/>
        </p:blipFill>
        <p:spPr>
          <a:xfrm>
            <a:off x="293329" y="1597961"/>
            <a:ext cx="5772150" cy="3484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/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B3171-F506-584E-8303-BD9BD3BF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78" y="1918620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/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76E775-C077-DA4F-8765-CFFD5A6A0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974" y="2830768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21DE42-DF3F-F749-85B5-1A8E390F32D0}"/>
              </a:ext>
            </a:extLst>
          </p:cNvPr>
          <p:cNvCxnSpPr/>
          <p:nvPr/>
        </p:nvCxnSpPr>
        <p:spPr>
          <a:xfrm>
            <a:off x="5562974" y="3340381"/>
            <a:ext cx="0" cy="109066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F39B97-D922-9645-A54C-BE111837F958}"/>
              </a:ext>
            </a:extLst>
          </p:cNvPr>
          <p:cNvSpPr txBox="1"/>
          <p:nvPr/>
        </p:nvSpPr>
        <p:spPr>
          <a:xfrm>
            <a:off x="6561898" y="4258060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p</a:t>
            </a:r>
            <a:r>
              <a:rPr lang="en-US" sz="4000" b="1" dirty="0">
                <a:solidFill>
                  <a:srgbClr val="FF0000"/>
                </a:solidFill>
              </a:rPr>
              <a:t>=.000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12A24-DD57-8342-88DA-861BD4B14EBD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629882" y="4193307"/>
            <a:ext cx="932016" cy="418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74FF94C5-DE66-D641-A554-A59182B0D73A}"/>
              </a:ext>
            </a:extLst>
          </p:cNvPr>
          <p:cNvSpPr txBox="1">
            <a:spLocks/>
          </p:cNvSpPr>
          <p:nvPr/>
        </p:nvSpPr>
        <p:spPr>
          <a:xfrm>
            <a:off x="293329" y="5468050"/>
            <a:ext cx="7886700" cy="113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Discuss: What does this result mean? (Use your picture)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BD2E8-613E-A64D-AD6A-4A4FC1089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39" y="4805732"/>
            <a:ext cx="50292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5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C477E8-65E3-7D4C-AB7A-9C006F9D5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15"/>
          <a:stretch/>
        </p:blipFill>
        <p:spPr>
          <a:xfrm>
            <a:off x="5311378" y="3512634"/>
            <a:ext cx="3670089" cy="221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D78367-EBD4-2B44-A1A0-1A5E31C9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drawing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3FCE-096A-484E-8288-15F0CA669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14" r="15122"/>
          <a:stretch/>
        </p:blipFill>
        <p:spPr>
          <a:xfrm rot="5400000">
            <a:off x="1048214" y="1768939"/>
            <a:ext cx="43043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8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8367-EBD4-2B44-A1A0-1A5E31C9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move: the basis for 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93FCE-096A-484E-8288-15F0CA669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4" r="15122"/>
          <a:stretch/>
        </p:blipFill>
        <p:spPr>
          <a:xfrm rot="5400000">
            <a:off x="2170906" y="1222601"/>
            <a:ext cx="4802186" cy="573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B72B-5FF7-2B45-B56B-28DA60D8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A9E8-2C79-824B-82B1-095CDFD32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43CC-892C-5C4B-883A-834824F7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 should I use?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4E9E-1502-0643-B7CA-14A6FD6F1430}"/>
              </a:ext>
            </a:extLst>
          </p:cNvPr>
          <p:cNvSpPr txBox="1"/>
          <p:nvPr/>
        </p:nvSpPr>
        <p:spPr>
          <a:xfrm>
            <a:off x="628651" y="2061881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I’m making a new ride for a theme park. It’s not safe for anyone less then 60 inches tall to ride on it. What percentage of park attendees will be ineligible to ride?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4D04-4F28-5A4C-8615-A026420196E4}"/>
              </a:ext>
            </a:extLst>
          </p:cNvPr>
          <p:cNvSpPr txBox="1"/>
          <p:nvPr/>
        </p:nvSpPr>
        <p:spPr>
          <a:xfrm>
            <a:off x="2454016" y="5102747"/>
            <a:ext cx="423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DGP? Or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2291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443CC-892C-5C4B-883A-834824F7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distribution should I use?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4E9E-1502-0643-B7CA-14A6FD6F1430}"/>
              </a:ext>
            </a:extLst>
          </p:cNvPr>
          <p:cNvSpPr txBox="1"/>
          <p:nvPr/>
        </p:nvSpPr>
        <p:spPr>
          <a:xfrm>
            <a:off x="628651" y="2061881"/>
            <a:ext cx="788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In order to get state approval for my ride, I need to show that the average weight of the 10 people that fit into each car will be less than 150 pounds 99.9% of the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4D04-4F28-5A4C-8615-A026420196E4}"/>
              </a:ext>
            </a:extLst>
          </p:cNvPr>
          <p:cNvSpPr txBox="1"/>
          <p:nvPr/>
        </p:nvSpPr>
        <p:spPr>
          <a:xfrm>
            <a:off x="2454016" y="5102747"/>
            <a:ext cx="4235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DGP? Or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29828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136C-6BEB-F341-BF48-FBB6E283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err="1"/>
              <a:t>ScienceData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8B24-5578-7749-A49B-6766059DD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practical application of sampling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7382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630138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  <a:blipFill>
                <a:blip r:embed="rId7"/>
                <a:stretch>
                  <a:fillRect l="-2345" t="-8209" r="-33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60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675" y="3250335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491963" y="981656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963" y="981656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5503334" y="2066313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34" y="2066313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212" y="4083802"/>
                <a:ext cx="7901591" cy="120381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endParaRPr lang="en-US" sz="3200" dirty="0">
                  <a:solidFill>
                    <a:schemeClr val="accent2"/>
                  </a:solidFill>
                </a:endParaRP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Draw a picture to represent this question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2" y="4083802"/>
                <a:ext cx="7901591" cy="1203815"/>
              </a:xfrm>
              <a:prstGeom prst="rect">
                <a:avLst/>
              </a:prstGeom>
              <a:blipFill>
                <a:blip r:embed="rId7"/>
                <a:stretch>
                  <a:fillRect l="-1763" t="-10526" b="-6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53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75F122-391C-0E4C-BE97-580E65767B3D}"/>
              </a:ext>
            </a:extLst>
          </p:cNvPr>
          <p:cNvSpPr/>
          <p:nvPr/>
        </p:nvSpPr>
        <p:spPr>
          <a:xfrm>
            <a:off x="628650" y="5532437"/>
            <a:ext cx="405671" cy="4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My Picture with Sampling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  <a:blipFill>
                <a:blip r:embed="rId3"/>
                <a:stretch>
                  <a:fillRect l="-5932" t="-3806" r="-8475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21CE9F-CA52-3146-B532-58F3DC78A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0" t="11137" r="17622" b="10310"/>
          <a:stretch/>
        </p:blipFill>
        <p:spPr>
          <a:xfrm rot="5400000">
            <a:off x="814774" y="1398241"/>
            <a:ext cx="4050895" cy="4040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>
                    <a:solidFill>
                      <a:schemeClr val="bg1"/>
                    </a:solidFill>
                  </a:rPr>
                  <a:t>If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= 0, what is the probability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the researchers observed could have occurred by chance? </a:t>
                </a:r>
              </a:p>
              <a:p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  <a:blipFill>
                <a:blip r:embed="rId5"/>
                <a:stretch>
                  <a:fillRect l="-1495" t="-10256" r="-1046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369149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99563</TotalTime>
  <Words>637</Words>
  <Application>Microsoft Macintosh PowerPoint</Application>
  <PresentationFormat>On-screen Show (4:3)</PresentationFormat>
  <Paragraphs>94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Sampling Distributions to Confidence Intervals (continued)</vt:lpstr>
      <vt:lpstr>Which distribution?</vt:lpstr>
      <vt:lpstr>Which distribution should I use?</vt:lpstr>
      <vt:lpstr>Which distribution should I use?</vt:lpstr>
      <vt:lpstr>Analyzing ScienceData</vt:lpstr>
      <vt:lpstr>PowerPoint Presentation</vt:lpstr>
      <vt:lpstr>PowerPoint Presentation</vt:lpstr>
      <vt:lpstr>My Picture with Sampling Distribution</vt:lpstr>
      <vt:lpstr>Four ways of creating sampling distributions</vt:lpstr>
      <vt:lpstr>PowerPoint Presentation</vt:lpstr>
      <vt:lpstr>Distribution of Games: Assume Normal?</vt:lpstr>
      <vt:lpstr>Distribution of Games: Assume Normal?</vt:lpstr>
      <vt:lpstr>Simulate a single random sample</vt:lpstr>
      <vt:lpstr>PowerPoint Presentation</vt:lpstr>
      <vt:lpstr>PowerPoint Presentation</vt:lpstr>
      <vt:lpstr>Simulate sampling distribution of b_1</vt:lpstr>
      <vt:lpstr>PowerPoint Presentation</vt:lpstr>
      <vt:lpstr>Simulate sampling distribution of b_1</vt:lpstr>
      <vt:lpstr>Why did we make this sampling distribution? What question were we trying to answer?</vt:lpstr>
      <vt:lpstr>What distribution did b_1 come from? Could it have come from a DGP with a β_1 = 0?</vt:lpstr>
      <vt:lpstr>What distribution did b_1 come from? Could it have come from a DGP with a β_1 = 0?</vt:lpstr>
      <vt:lpstr>My drawing</vt:lpstr>
      <vt:lpstr>Cut and move: the basis for confidence intervals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1277</cp:revision>
  <cp:lastPrinted>2019-05-21T13:29:22Z</cp:lastPrinted>
  <dcterms:created xsi:type="dcterms:W3CDTF">2017-01-01T20:50:07Z</dcterms:created>
  <dcterms:modified xsi:type="dcterms:W3CDTF">2019-07-24T01:56:41Z</dcterms:modified>
</cp:coreProperties>
</file>